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66.xml"/><Relationship Id="rId6" Type="http://schemas.openxmlformats.org/officeDocument/2006/relationships/image" Target="../media/image4.png"/><Relationship Id="rId5" Type="http://schemas.openxmlformats.org/officeDocument/2006/relationships/tags" Target="../tags/tag65.xml"/><Relationship Id="rId4" Type="http://schemas.openxmlformats.org/officeDocument/2006/relationships/image" Target="../media/image3.png"/><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7.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7.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8.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p:nvPr/>
        </p:nvSpPr>
        <p:spPr>
          <a:xfrm>
            <a:off x="0" y="1134110"/>
            <a:ext cx="12192000" cy="3961765"/>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148000"/>
              </a:lnSpc>
            </a:pPr>
            <a:endParaRPr sz="1000" dirty="0">
              <a:latin typeface="Arial" panose="020B0604020202020204"/>
              <a:ea typeface="Arial" panose="020B0604020202020204"/>
              <a:cs typeface="Arial" panose="020B0604020202020204"/>
            </a:endParaRPr>
          </a:p>
          <a:p>
            <a:pPr algn="ctr" rtl="0" eaLnBrk="0">
              <a:lnSpc>
                <a:spcPct val="149000"/>
              </a:lnSpc>
            </a:pPr>
            <a:r>
              <a:rPr lang="zh-CN" sz="48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肇庆市中小企业数字化转型公共服务平台</a:t>
            </a:r>
            <a:endParaRPr lang="zh-CN" sz="48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149000"/>
              </a:lnSpc>
            </a:pPr>
            <a:r>
              <a:rPr lang="zh-CN"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标杆项目申报</a:t>
            </a:r>
            <a:r>
              <a:rPr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操作手册</a:t>
            </a:r>
            <a:endParaRPr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149000"/>
              </a:lnSpc>
            </a:pPr>
            <a:r>
              <a:rPr sz="48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——V</a:t>
            </a:r>
            <a:r>
              <a:rPr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1.0</a:t>
            </a:r>
            <a:endParaRPr sz="4800" dirty="0">
              <a:latin typeface="微软雅黑" panose="020B0503020204020204" charset="-122"/>
              <a:ea typeface="微软雅黑" panose="020B0503020204020204" charset="-122"/>
              <a:cs typeface="微软雅黑" panose="020B0503020204020204" charset="-122"/>
            </a:endParaRPr>
          </a:p>
        </p:txBody>
      </p:sp>
      <p:sp>
        <p:nvSpPr>
          <p:cNvPr id="4" name="textbox 4"/>
          <p:cNvSpPr/>
          <p:nvPr/>
        </p:nvSpPr>
        <p:spPr>
          <a:xfrm>
            <a:off x="5413671" y="5493873"/>
            <a:ext cx="1509394"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202</a:t>
            </a:r>
            <a:r>
              <a:rPr lang="en-US"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6</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年</a:t>
            </a:r>
            <a:r>
              <a:rPr lang="en-US"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8</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月</a:t>
            </a:r>
            <a:endParaRPr sz="24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01</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试点企业</a:t>
            </a:r>
            <a:r>
              <a:rPr lang="zh-CN" sz="4800" b="1" kern="0" spc="-30" dirty="0">
                <a:solidFill>
                  <a:srgbClr val="0070C0">
                    <a:alpha val="100000"/>
                  </a:srgbClr>
                </a:solidFill>
                <a:latin typeface="微软雅黑" panose="020B0503020204020204" charset="-122"/>
                <a:ea typeface="微软雅黑" panose="020B0503020204020204" charset="-122"/>
                <a:cs typeface="微软雅黑" panose="020B0503020204020204" charset="-122"/>
              </a:rPr>
              <a:t>登录</a:t>
            </a:r>
            <a:endParaRPr lang="zh-CN" sz="4800" b="1" kern="0" spc="-3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1"/>
          <a:stretch>
            <a:fillRect/>
          </a:stretch>
        </p:blipFill>
        <p:spPr>
          <a:xfrm rot="21600000">
            <a:off x="1165453" y="3605021"/>
            <a:ext cx="9840239" cy="114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4"/>
          <p:cNvSpPr/>
          <p:nvPr/>
        </p:nvSpPr>
        <p:spPr>
          <a:xfrm>
            <a:off x="291465" y="845820"/>
            <a:ext cx="11386185" cy="60706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indent="0" algn="l" rtl="0" eaLnBrk="0" fontAlgn="auto">
              <a:lnSpc>
                <a:spcPct val="150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登录：</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进入平台首页，点击登录，</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可选</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择密码登录和短信验证码登录两种方式进行登录；</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10000"/>
              </a:lnSpc>
            </a:pPr>
            <a:endParaRPr sz="1500" dirty="0">
              <a:latin typeface="微软雅黑" panose="020B0503020204020204" charset="-122"/>
              <a:ea typeface="微软雅黑" panose="020B0503020204020204" charset="-122"/>
              <a:cs typeface="微软雅黑" panose="020B0503020204020204" charset="-122"/>
            </a:endParaRPr>
          </a:p>
        </p:txBody>
      </p:sp>
      <p:pic>
        <p:nvPicPr>
          <p:cNvPr id="48" name="picture 48"/>
          <p:cNvPicPr>
            <a:picLocks noChangeAspect="1"/>
          </p:cNvPicPr>
          <p:nvPr/>
        </p:nvPicPr>
        <p:blipFill>
          <a:blip r:embed="rId1"/>
          <a:stretch>
            <a:fillRect/>
          </a:stretch>
        </p:blipFill>
        <p:spPr>
          <a:xfrm rot="21600000">
            <a:off x="304147" y="1022939"/>
            <a:ext cx="134384" cy="119183"/>
          </a:xfrm>
          <a:prstGeom prst="rect">
            <a:avLst/>
          </a:prstGeom>
        </p:spPr>
      </p:pic>
      <p:sp>
        <p:nvSpPr>
          <p:cNvPr id="52" name="textbox 52"/>
          <p:cNvSpPr/>
          <p:nvPr>
            <p:custDataLst>
              <p:tags r:id="rId2"/>
            </p:custDataLst>
          </p:nvPr>
        </p:nvSpPr>
        <p:spPr>
          <a:xfrm>
            <a:off x="1687448" y="1963420"/>
            <a:ext cx="3872229" cy="424180"/>
          </a:xfrm>
          <a:prstGeom prst="rect">
            <a:avLst/>
          </a:prstGeom>
          <a:solidFill>
            <a:srgbClr val="215F9A">
              <a:alpha val="100000"/>
            </a:srgbClr>
          </a:solidFill>
          <a:ln w="0" cap="flat">
            <a:noFill/>
            <a:prstDash val="solid"/>
            <a:miter lim="0"/>
          </a:ln>
        </p:spPr>
        <p:txBody>
          <a:bodyPr vert="horz" wrap="square" lIns="0" tIns="0" rIns="0" bIns="0"/>
          <a:lstStyle/>
          <a:p>
            <a:pPr algn="ctr" rtl="0" eaLnBrk="0">
              <a:lnSpc>
                <a:spcPct val="151000"/>
              </a:lnSpc>
            </a:pPr>
            <a:r>
              <a:rPr lang="zh-CN" sz="1500" b="1" dirty="0">
                <a:solidFill>
                  <a:schemeClr val="bg1"/>
                </a:solidFill>
                <a:latin typeface="微软雅黑" panose="020B0503020204020204" charset="-122"/>
                <a:ea typeface="微软雅黑" panose="020B0503020204020204" charset="-122"/>
                <a:cs typeface="等线" panose="02010600030101010101" charset="-122"/>
              </a:rPr>
              <a:t>账号密码登录</a:t>
            </a:r>
            <a:endParaRPr lang="zh-CN" sz="1500" b="1" dirty="0">
              <a:solidFill>
                <a:schemeClr val="bg1"/>
              </a:solidFill>
              <a:latin typeface="微软雅黑" panose="020B0503020204020204" charset="-122"/>
              <a:ea typeface="微软雅黑" panose="020B0503020204020204" charset="-122"/>
              <a:cs typeface="等线" panose="02010600030101010101" charset="-122"/>
            </a:endParaRPr>
          </a:p>
        </p:txBody>
      </p:sp>
      <p:sp>
        <p:nvSpPr>
          <p:cNvPr id="54" name="path 5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56" name="textbox 56"/>
          <p:cNvSpPr/>
          <p:nvPr/>
        </p:nvSpPr>
        <p:spPr>
          <a:xfrm>
            <a:off x="326855" y="196119"/>
            <a:ext cx="123698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20" dirty="0">
                <a:solidFill>
                  <a:srgbClr val="215F9A">
                    <a:alpha val="100000"/>
                  </a:srgbClr>
                </a:solidFill>
                <a:latin typeface="微软雅黑" panose="020B0503020204020204" charset="-122"/>
                <a:ea typeface="微软雅黑" panose="020B0503020204020204" charset="-122"/>
                <a:cs typeface="微软雅黑" panose="020B0503020204020204" charset="-122"/>
              </a:rPr>
              <a:t>用户登录</a:t>
            </a:r>
            <a:endParaRPr sz="2400"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custDataLst>
              <p:tags r:id="rId3"/>
            </p:custDataLst>
          </p:nvPr>
        </p:nvPicPr>
        <p:blipFill>
          <a:blip r:embed="rId4"/>
          <a:stretch>
            <a:fillRect/>
          </a:stretch>
        </p:blipFill>
        <p:spPr>
          <a:xfrm>
            <a:off x="2240915" y="2397760"/>
            <a:ext cx="2764790" cy="2849880"/>
          </a:xfrm>
          <a:prstGeom prst="rect">
            <a:avLst/>
          </a:prstGeom>
          <a:ln>
            <a:solidFill>
              <a:schemeClr val="accent1"/>
            </a:solidFill>
          </a:ln>
        </p:spPr>
      </p:pic>
      <p:pic>
        <p:nvPicPr>
          <p:cNvPr id="5" name="图片 4"/>
          <p:cNvPicPr>
            <a:picLocks noChangeAspect="1"/>
          </p:cNvPicPr>
          <p:nvPr>
            <p:custDataLst>
              <p:tags r:id="rId5"/>
            </p:custDataLst>
          </p:nvPr>
        </p:nvPicPr>
        <p:blipFill>
          <a:blip r:embed="rId6"/>
          <a:stretch>
            <a:fillRect/>
          </a:stretch>
        </p:blipFill>
        <p:spPr>
          <a:xfrm>
            <a:off x="7100570" y="2397760"/>
            <a:ext cx="2783205" cy="2849880"/>
          </a:xfrm>
          <a:prstGeom prst="rect">
            <a:avLst/>
          </a:prstGeom>
          <a:ln>
            <a:solidFill>
              <a:schemeClr val="accent1"/>
            </a:solidFill>
          </a:ln>
        </p:spPr>
      </p:pic>
      <p:sp>
        <p:nvSpPr>
          <p:cNvPr id="7" name="textbox 52"/>
          <p:cNvSpPr/>
          <p:nvPr>
            <p:custDataLst>
              <p:tags r:id="rId7"/>
            </p:custDataLst>
          </p:nvPr>
        </p:nvSpPr>
        <p:spPr>
          <a:xfrm>
            <a:off x="6556628" y="1963420"/>
            <a:ext cx="3872229" cy="424180"/>
          </a:xfrm>
          <a:prstGeom prst="rect">
            <a:avLst/>
          </a:prstGeom>
          <a:solidFill>
            <a:srgbClr val="215F9A">
              <a:alpha val="100000"/>
            </a:srgbClr>
          </a:solidFill>
          <a:ln w="0" cap="flat">
            <a:noFill/>
            <a:prstDash val="solid"/>
            <a:miter lim="0"/>
          </a:ln>
        </p:spPr>
        <p:txBody>
          <a:bodyPr vert="horz" wrap="square" lIns="0" tIns="0" rIns="0" bIns="0"/>
          <a:lstStyle/>
          <a:p>
            <a:pPr algn="ctr" rtl="0" eaLnBrk="0">
              <a:lnSpc>
                <a:spcPct val="151000"/>
              </a:lnSpc>
            </a:pPr>
            <a:r>
              <a:rPr lang="zh-CN" sz="1500" b="1" kern="0" spc="80" dirty="0">
                <a:solidFill>
                  <a:srgbClr val="FFFFFF">
                    <a:alpha val="100000"/>
                  </a:srgbClr>
                </a:solidFill>
                <a:latin typeface="微软雅黑" panose="020B0503020204020204" charset="-122"/>
                <a:ea typeface="微软雅黑" panose="020B0503020204020204" charset="-122"/>
                <a:cs typeface="等线" panose="02010600030101010101" charset="-122"/>
              </a:rPr>
              <a:t>验证码</a:t>
            </a:r>
            <a:r>
              <a:rPr sz="1500" b="1" kern="0" spc="80" dirty="0">
                <a:solidFill>
                  <a:srgbClr val="FFFFFF">
                    <a:alpha val="100000"/>
                  </a:srgbClr>
                </a:solidFill>
                <a:latin typeface="微软雅黑" panose="020B0503020204020204" charset="-122"/>
                <a:ea typeface="微软雅黑" panose="020B0503020204020204" charset="-122"/>
                <a:cs typeface="等线" panose="02010600030101010101" charset="-122"/>
              </a:rPr>
              <a:t>登录</a:t>
            </a:r>
            <a:endParaRPr sz="1500" dirty="0">
              <a:latin typeface="微软雅黑" panose="020B0503020204020204" charset="-122"/>
              <a:ea typeface="微软雅黑" panose="020B0503020204020204" charset="-122"/>
              <a:cs typeface="等线" panose="02010600030101010101" charset="-122"/>
            </a:endParaRPr>
          </a:p>
        </p:txBody>
      </p:sp>
      <p:sp>
        <p:nvSpPr>
          <p:cNvPr id="8" name="文本框 7"/>
          <p:cNvSpPr txBox="1"/>
          <p:nvPr/>
        </p:nvSpPr>
        <p:spPr>
          <a:xfrm>
            <a:off x="1591310" y="5359400"/>
            <a:ext cx="4064000" cy="1060450"/>
          </a:xfrm>
          <a:prstGeom prst="rect">
            <a:avLst/>
          </a:prstGeom>
          <a:noFill/>
        </p:spPr>
        <p:txBody>
          <a:bodyPr wrap="square" rtlCol="0">
            <a:spAutoFit/>
          </a:bodyPr>
          <a:p>
            <a:pPr indent="0" fontAlgn="auto">
              <a:lnSpc>
                <a:spcPct val="150000"/>
              </a:lnSpc>
            </a:pPr>
            <a:r>
              <a:rPr lang="en-US" altLang="zh-CN" sz="1400"/>
              <a:t>1</a:t>
            </a:r>
            <a:r>
              <a:rPr lang="zh-CN" altLang="en-US" sz="1400">
                <a:ea typeface="宋体" panose="02010600030101010101" pitchFamily="2" charset="-122"/>
              </a:rPr>
              <a:t>、账号密码登录方式：输入注册时使用的手机号、密码点击【登录】按钮进行登录；点击【验证码登录】切换位短信验证码</a:t>
            </a:r>
            <a:r>
              <a:rPr lang="zh-CN" altLang="en-US" sz="1400">
                <a:ea typeface="宋体" panose="02010600030101010101" pitchFamily="2" charset="-122"/>
              </a:rPr>
              <a:t>登录。</a:t>
            </a:r>
            <a:endParaRPr lang="zh-CN" altLang="en-US" sz="1400">
              <a:ea typeface="宋体" panose="02010600030101010101" pitchFamily="2" charset="-122"/>
            </a:endParaRPr>
          </a:p>
        </p:txBody>
      </p:sp>
      <p:sp>
        <p:nvSpPr>
          <p:cNvPr id="9" name="文本框 8"/>
          <p:cNvSpPr txBox="1"/>
          <p:nvPr/>
        </p:nvSpPr>
        <p:spPr>
          <a:xfrm>
            <a:off x="6459855" y="5359400"/>
            <a:ext cx="4064000" cy="1060450"/>
          </a:xfrm>
          <a:prstGeom prst="rect">
            <a:avLst/>
          </a:prstGeom>
          <a:noFill/>
        </p:spPr>
        <p:txBody>
          <a:bodyPr wrap="square" rtlCol="0">
            <a:spAutoFit/>
          </a:bodyPr>
          <a:p>
            <a:pPr indent="0" fontAlgn="auto">
              <a:lnSpc>
                <a:spcPct val="150000"/>
              </a:lnSpc>
            </a:pPr>
            <a:r>
              <a:rPr lang="en-US" altLang="zh-CN" sz="1400">
                <a:ea typeface="宋体" panose="02010600030101010101" pitchFamily="2" charset="-122"/>
              </a:rPr>
              <a:t>2</a:t>
            </a:r>
            <a:r>
              <a:rPr lang="zh-CN" altLang="en-US" sz="1400">
                <a:ea typeface="宋体" panose="02010600030101010101" pitchFamily="2" charset="-122"/>
              </a:rPr>
              <a:t>、短信验证码登录：输入注册时使用的手机号、获取短信验证码并输入，点击【登录】按钮进行</a:t>
            </a:r>
            <a:r>
              <a:rPr lang="zh-CN" altLang="en-US" sz="1400">
                <a:ea typeface="宋体" panose="02010600030101010101" pitchFamily="2" charset="-122"/>
              </a:rPr>
              <a:t>登录；点击【验证码登录进行</a:t>
            </a:r>
            <a:r>
              <a:rPr lang="zh-CN" altLang="en-US" sz="1400">
                <a:ea typeface="宋体" panose="02010600030101010101" pitchFamily="2" charset="-122"/>
              </a:rPr>
              <a:t>切换】</a:t>
            </a:r>
            <a:endParaRPr lang="zh-CN" altLang="en-US" sz="140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2"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696085" y="2756535"/>
            <a:ext cx="9771380"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2</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标杆项目申</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报</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box 102"/>
          <p:cNvSpPr/>
          <p:nvPr/>
        </p:nvSpPr>
        <p:spPr>
          <a:xfrm>
            <a:off x="291465" y="923925"/>
            <a:ext cx="11588115" cy="25844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、登录成功后，通过首页【试点企业入口】进入试点企业工作台页面</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4000"/>
              </a:lnSpc>
              <a:tabLst>
                <a:tab pos="146685" algn="l"/>
              </a:tabLst>
            </a:pP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08" name="picture 108"/>
          <p:cNvPicPr>
            <a:picLocks noChangeAspect="1"/>
          </p:cNvPicPr>
          <p:nvPr/>
        </p:nvPicPr>
        <p:blipFill>
          <a:blip r:embed="rId1"/>
          <a:stretch>
            <a:fillRect/>
          </a:stretch>
        </p:blipFill>
        <p:spPr>
          <a:xfrm rot="21600000">
            <a:off x="304147" y="986744"/>
            <a:ext cx="134384" cy="119183"/>
          </a:xfrm>
          <a:prstGeom prst="rect">
            <a:avLst/>
          </a:prstGeom>
        </p:spPr>
      </p:pic>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提交标杆项目申</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报</a:t>
            </a:r>
            <a:endPar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2" name="图片 1"/>
          <p:cNvPicPr>
            <a:picLocks noChangeAspect="1"/>
          </p:cNvPicPr>
          <p:nvPr/>
        </p:nvPicPr>
        <p:blipFill>
          <a:blip r:embed="rId2"/>
          <a:stretch>
            <a:fillRect/>
          </a:stretch>
        </p:blipFill>
        <p:spPr>
          <a:xfrm>
            <a:off x="1056640" y="1542415"/>
            <a:ext cx="10078720" cy="4824095"/>
          </a:xfrm>
          <a:prstGeom prst="rect">
            <a:avLst/>
          </a:prstGeom>
          <a:ln>
            <a:solidFill>
              <a:schemeClr val="accent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提交标杆项目申</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报</a:t>
            </a:r>
            <a:endPar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6" name="picture 108"/>
          <p:cNvPicPr>
            <a:picLocks noChangeAspect="1"/>
          </p:cNvPicPr>
          <p:nvPr/>
        </p:nvPicPr>
        <p:blipFill>
          <a:blip r:embed="rId1"/>
          <a:stretch>
            <a:fillRect/>
          </a:stretch>
        </p:blipFill>
        <p:spPr>
          <a:xfrm rot="21600000">
            <a:off x="320022" y="1130889"/>
            <a:ext cx="134384" cy="119183"/>
          </a:xfrm>
          <a:prstGeom prst="rect">
            <a:avLst/>
          </a:prstGeom>
        </p:spPr>
      </p:pic>
      <p:sp>
        <p:nvSpPr>
          <p:cNvPr id="7" name="textbox 102"/>
          <p:cNvSpPr/>
          <p:nvPr/>
        </p:nvSpPr>
        <p:spPr>
          <a:xfrm>
            <a:off x="310515" y="974725"/>
            <a:ext cx="11551920" cy="113728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indent="0" algn="l" rtl="0" eaLnBrk="0" fontAlgn="auto">
              <a:lnSpc>
                <a:spcPct val="150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通过左侧菜单栏【标杆申报管理】进入标杆申报页面（只有在平台完成企业建档和项目验收流程并符合申报条件才能进入</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此页面）。</a:t>
            </a:r>
            <a:endPar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indent="0" algn="l" rtl="0" eaLnBrk="0" fontAlgn="auto">
              <a:lnSpc>
                <a:spcPct val="150000"/>
              </a:lnSpc>
              <a:tabLst>
                <a:tab pos="146685" algn="l"/>
              </a:tabLst>
            </a:pPr>
            <a:r>
              <a:rPr lang="zh-CN"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注：标杆项目申报需要符合以下条件，若不符合则没有申报资格。（改造项目投入必须大于等于</a:t>
            </a:r>
            <a:r>
              <a:rPr lang="en-US" altLang="zh-CN"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100</a:t>
            </a:r>
            <a:r>
              <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万元并且改造等级需要三级及以上。</a:t>
            </a:r>
            <a:endPar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stretch>
            <a:fillRect/>
          </a:stretch>
        </p:blipFill>
        <p:spPr>
          <a:xfrm>
            <a:off x="1290955" y="2341245"/>
            <a:ext cx="9610090" cy="4410075"/>
          </a:xfrm>
          <a:prstGeom prst="rect">
            <a:avLst/>
          </a:prstGeom>
          <a:ln>
            <a:solidFill>
              <a:schemeClr val="accent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提交标杆项目申</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报</a:t>
            </a:r>
            <a:endPar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6" name="picture 108"/>
          <p:cNvPicPr>
            <a:picLocks noChangeAspect="1"/>
          </p:cNvPicPr>
          <p:nvPr/>
        </p:nvPicPr>
        <p:blipFill>
          <a:blip r:embed="rId1"/>
          <a:stretch>
            <a:fillRect/>
          </a:stretch>
        </p:blipFill>
        <p:spPr>
          <a:xfrm rot="21600000">
            <a:off x="310497" y="1044529"/>
            <a:ext cx="134384" cy="119183"/>
          </a:xfrm>
          <a:prstGeom prst="rect">
            <a:avLst/>
          </a:prstGeom>
        </p:spPr>
      </p:pic>
      <p:sp>
        <p:nvSpPr>
          <p:cNvPr id="7" name="textbox 102"/>
          <p:cNvSpPr/>
          <p:nvPr/>
        </p:nvSpPr>
        <p:spPr>
          <a:xfrm>
            <a:off x="291465" y="869950"/>
            <a:ext cx="11684635" cy="1127760"/>
          </a:xfrm>
          <a:prstGeom prst="rect">
            <a:avLst/>
          </a:prstGeom>
          <a:noFill/>
          <a:ln w="0" cap="flat">
            <a:noFill/>
            <a:prstDash val="solid"/>
            <a:miter lim="0"/>
          </a:ln>
        </p:spPr>
        <p:txBody>
          <a:bodyPr vert="horz" wrap="square" lIns="0" tIns="0" rIns="0" bIns="0"/>
          <a:lstStyle/>
          <a:p>
            <a:pPr indent="0" algn="l" rtl="0" eaLnBrk="0" fontAlgn="auto">
              <a:lnSpc>
                <a:spcPct val="150000"/>
              </a:lnSpc>
            </a:pPr>
            <a:endParaRPr sz="100" dirty="0">
              <a:latin typeface="Arial" panose="020B0604020202020204"/>
              <a:ea typeface="Arial" panose="020B0604020202020204"/>
              <a:cs typeface="Arial" panose="020B0604020202020204"/>
            </a:endParaRPr>
          </a:p>
          <a:p>
            <a:pPr marL="12700" indent="0" algn="l" rtl="0" eaLnBrk="0" fontAlgn="auto">
              <a:lnSpc>
                <a:spcPct val="150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、将页面填写完毕后进行提交</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；提交后等待审核结果（可通过页面【审核记录】查看不通过原因并进行</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更改），若审核通过则流程</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结束。</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indent="0" algn="l" rtl="0" eaLnBrk="0" fontAlgn="auto">
              <a:lnSpc>
                <a:spcPct val="150000"/>
              </a:lnSpc>
              <a:tabLst>
                <a:tab pos="146685" algn="l"/>
              </a:tabLst>
            </a:pPr>
            <a:r>
              <a:rPr lang="zh-CN"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注：</a:t>
            </a:r>
            <a:r>
              <a:rPr lang="en-US" altLang="zh-CN"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注意图片的大小以及清晰度等问题，如果图片太小或模糊，请自行调整，以免后期一键导出打印纸质版申报书时会出现图片内容模糊或太小看不清等现象，导致入库失败。</a:t>
            </a:r>
            <a:endPar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2"/>
          <a:stretch>
            <a:fillRect/>
          </a:stretch>
        </p:blipFill>
        <p:spPr>
          <a:xfrm>
            <a:off x="1290955" y="2339340"/>
            <a:ext cx="9610090" cy="4410075"/>
          </a:xfrm>
          <a:prstGeom prst="rect">
            <a:avLst/>
          </a:prstGeom>
          <a:ln>
            <a:solidFill>
              <a:schemeClr val="accent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2"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696085" y="2756535"/>
            <a:ext cx="9771380"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3</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导出标杆项目申报</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书</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导出标杆项目申报</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书</a:t>
            </a:r>
            <a:endPar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6" name="picture 108"/>
          <p:cNvPicPr>
            <a:picLocks noChangeAspect="1"/>
          </p:cNvPicPr>
          <p:nvPr/>
        </p:nvPicPr>
        <p:blipFill>
          <a:blip r:embed="rId1"/>
          <a:stretch>
            <a:fillRect/>
          </a:stretch>
        </p:blipFill>
        <p:spPr>
          <a:xfrm rot="21600000">
            <a:off x="310497" y="1044529"/>
            <a:ext cx="134384" cy="119183"/>
          </a:xfrm>
          <a:prstGeom prst="rect">
            <a:avLst/>
          </a:prstGeom>
        </p:spPr>
      </p:pic>
      <p:sp>
        <p:nvSpPr>
          <p:cNvPr id="7" name="textbox 102"/>
          <p:cNvSpPr/>
          <p:nvPr/>
        </p:nvSpPr>
        <p:spPr>
          <a:xfrm>
            <a:off x="291465" y="869950"/>
            <a:ext cx="11684635" cy="1127760"/>
          </a:xfrm>
          <a:prstGeom prst="rect">
            <a:avLst/>
          </a:prstGeom>
          <a:noFill/>
          <a:ln w="0" cap="flat">
            <a:noFill/>
            <a:prstDash val="solid"/>
            <a:miter lim="0"/>
          </a:ln>
        </p:spPr>
        <p:txBody>
          <a:bodyPr vert="horz" wrap="square" lIns="0" tIns="0" rIns="0" bIns="0"/>
          <a:lstStyle/>
          <a:p>
            <a:pPr indent="0" algn="l" rtl="0" eaLnBrk="0" fontAlgn="auto">
              <a:lnSpc>
                <a:spcPct val="150000"/>
              </a:lnSpc>
            </a:pPr>
            <a:endParaRPr sz="100" dirty="0">
              <a:latin typeface="Arial" panose="020B0604020202020204"/>
              <a:ea typeface="Arial" panose="020B0604020202020204"/>
              <a:cs typeface="Arial" panose="020B0604020202020204"/>
            </a:endParaRPr>
          </a:p>
          <a:p>
            <a:pPr marL="12700" indent="0" algn="l" rtl="0" eaLnBrk="0" fontAlgn="auto">
              <a:lnSpc>
                <a:spcPct val="150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、在标杆项目申报通过后，试点企业可通过平台导出【标杆项目申报书】，点击菜单栏【标杆申报管理】进入详情页面，点击【导出申报书】并等待平台对申报书内容进行导出，通过浏览器下载</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即可。</a:t>
            </a:r>
            <a:endPar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2"/>
          <a:stretch>
            <a:fillRect/>
          </a:stretch>
        </p:blipFill>
        <p:spPr>
          <a:xfrm>
            <a:off x="1224280" y="1997710"/>
            <a:ext cx="9623425" cy="4415790"/>
          </a:xfrm>
          <a:prstGeom prst="rect">
            <a:avLst/>
          </a:prstGeom>
          <a:ln>
            <a:solidFill>
              <a:schemeClr val="accent1"/>
            </a:solidFill>
          </a:ln>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DIAGRAM_VIRTUALLY_FRAME" val="{&quot;height&quot;:259.3,&quot;left&quot;:132.8699212598425,&quot;top&quot;:154.6,&quot;width&quot;:688.2999212598424}"/>
</p:tagLst>
</file>

<file path=ppt/tags/tag64.xml><?xml version="1.0" encoding="utf-8"?>
<p:tagLst xmlns:p="http://schemas.openxmlformats.org/presentationml/2006/main">
  <p:tag name="KSO_WM_DIAGRAM_VIRTUALLY_FRAME" val="{&quot;height&quot;:259.3,&quot;left&quot;:132.8699212598425,&quot;top&quot;:154.6,&quot;width&quot;:688.2999212598424}"/>
</p:tagLst>
</file>

<file path=ppt/tags/tag65.xml><?xml version="1.0" encoding="utf-8"?>
<p:tagLst xmlns:p="http://schemas.openxmlformats.org/presentationml/2006/main">
  <p:tag name="KSO_WM_DIAGRAM_VIRTUALLY_FRAME" val="{&quot;height&quot;:259.3,&quot;left&quot;:132.8699212598425,&quot;top&quot;:154.6,&quot;width&quot;:688.2999212598424}"/>
</p:tagLst>
</file>

<file path=ppt/tags/tag66.xml><?xml version="1.0" encoding="utf-8"?>
<p:tagLst xmlns:p="http://schemas.openxmlformats.org/presentationml/2006/main">
  <p:tag name="KSO_WM_DIAGRAM_VIRTUALLY_FRAME" val="{&quot;height&quot;:259.3,&quot;left&quot;:132.8699212598425,&quot;top&quot;:154.6,&quot;width&quot;:688.299921259842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703</Words>
  <Application>WPS 演示</Application>
  <PresentationFormat>宽屏</PresentationFormat>
  <Paragraphs>44</Paragraphs>
  <Slides>9</Slides>
  <Notes>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vt:i4>
      </vt:variant>
    </vt:vector>
  </HeadingPairs>
  <TitlesOfParts>
    <vt:vector size="19" baseType="lpstr">
      <vt:lpstr>Arial</vt:lpstr>
      <vt:lpstr>宋体</vt:lpstr>
      <vt:lpstr>Wingdings</vt:lpstr>
      <vt:lpstr>Wingdings</vt:lpstr>
      <vt:lpstr>Arial</vt:lpstr>
      <vt:lpstr>微软雅黑</vt:lpstr>
      <vt:lpstr>等线</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如愿</cp:lastModifiedBy>
  <cp:revision>160</cp:revision>
  <dcterms:created xsi:type="dcterms:W3CDTF">2019-06-19T02:08:00Z</dcterms:created>
  <dcterms:modified xsi:type="dcterms:W3CDTF">2026-08-17T07:00:10Z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D5B2D855244843C9A16B78F1879C8EA6_11</vt:lpwstr>
  </property>
</Properties>
</file>